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1" r:id="rId4"/>
  </p:sldIdLst>
  <p:sldSz cx="10693400" cy="7556500"/>
  <p:notesSz cx="106934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4" d="100"/>
          <a:sy n="124" d="100"/>
        </p:scale>
        <p:origin x="-96" y="-3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550566" y="0"/>
            <a:ext cx="142240" cy="7551420"/>
          </a:xfrm>
          <a:custGeom>
            <a:avLst/>
            <a:gdLst/>
            <a:ahLst/>
            <a:cxnLst/>
            <a:rect l="l" t="t" r="r" b="b"/>
            <a:pathLst>
              <a:path w="142240" h="7551420">
                <a:moveTo>
                  <a:pt x="0" y="7551080"/>
                </a:moveTo>
                <a:lnTo>
                  <a:pt x="141817" y="7551080"/>
                </a:lnTo>
                <a:lnTo>
                  <a:pt x="141817" y="0"/>
                </a:lnTo>
                <a:lnTo>
                  <a:pt x="0" y="0"/>
                </a:lnTo>
                <a:lnTo>
                  <a:pt x="0" y="7551080"/>
                </a:lnTo>
                <a:close/>
              </a:path>
            </a:pathLst>
          </a:custGeom>
          <a:solidFill>
            <a:srgbClr val="3675FF">
              <a:alpha val="78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42875" cy="7551420"/>
          </a:xfrm>
          <a:custGeom>
            <a:avLst/>
            <a:gdLst/>
            <a:ahLst/>
            <a:cxnLst/>
            <a:rect l="l" t="t" r="r" b="b"/>
            <a:pathLst>
              <a:path w="142875" h="7551420">
                <a:moveTo>
                  <a:pt x="0" y="7551080"/>
                </a:moveTo>
                <a:lnTo>
                  <a:pt x="142832" y="7551080"/>
                </a:lnTo>
                <a:lnTo>
                  <a:pt x="142832" y="0"/>
                </a:lnTo>
                <a:lnTo>
                  <a:pt x="0" y="0"/>
                </a:lnTo>
                <a:lnTo>
                  <a:pt x="0" y="7551080"/>
                </a:lnTo>
                <a:close/>
              </a:path>
            </a:pathLst>
          </a:custGeom>
          <a:solidFill>
            <a:srgbClr val="3675FF">
              <a:alpha val="783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42832" y="2"/>
            <a:ext cx="10408285" cy="7551420"/>
          </a:xfrm>
          <a:custGeom>
            <a:avLst/>
            <a:gdLst/>
            <a:ahLst/>
            <a:cxnLst/>
            <a:rect l="l" t="t" r="r" b="b"/>
            <a:pathLst>
              <a:path w="10408285" h="7551420">
                <a:moveTo>
                  <a:pt x="10407733" y="7551080"/>
                </a:moveTo>
                <a:lnTo>
                  <a:pt x="0" y="7551080"/>
                </a:lnTo>
                <a:lnTo>
                  <a:pt x="0" y="0"/>
                </a:lnTo>
                <a:lnTo>
                  <a:pt x="10407733" y="0"/>
                </a:lnTo>
                <a:lnTo>
                  <a:pt x="10407733" y="7551080"/>
                </a:lnTo>
                <a:close/>
              </a:path>
            </a:pathLst>
          </a:custGeom>
          <a:solidFill>
            <a:srgbClr val="205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8664" y="231067"/>
            <a:ext cx="2357120" cy="281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7995"/>
            <a:ext cx="9624060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451100" y="882650"/>
            <a:ext cx="5514975" cy="482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335" dirty="0"/>
              <a:t>Ели</a:t>
            </a:r>
            <a:r>
              <a:rPr sz="3000" b="0" spc="155" dirty="0"/>
              <a:t> </a:t>
            </a:r>
            <a:r>
              <a:rPr sz="3000" b="0" spc="330" dirty="0"/>
              <a:t>Обренова</a:t>
            </a:r>
            <a:r>
              <a:rPr sz="3000" b="0" spc="155" dirty="0"/>
              <a:t> </a:t>
            </a:r>
            <a:r>
              <a:rPr sz="3000" b="0" spc="375" dirty="0"/>
              <a:t>Шубинова</a:t>
            </a:r>
            <a:endParaRPr sz="3000" b="0" dirty="0"/>
          </a:p>
        </p:txBody>
      </p:sp>
      <p:sp>
        <p:nvSpPr>
          <p:cNvPr id="10" name="object 10"/>
          <p:cNvSpPr txBox="1"/>
          <p:nvPr/>
        </p:nvSpPr>
        <p:spPr>
          <a:xfrm>
            <a:off x="891112" y="2078284"/>
            <a:ext cx="2097348" cy="511679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Ел.</a:t>
            </a:r>
            <a:r>
              <a:rPr sz="1200" b="1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65" dirty="0">
                <a:solidFill>
                  <a:srgbClr val="FFFFFF"/>
                </a:solidFill>
                <a:latin typeface="Trebuchet MS"/>
                <a:cs typeface="Trebuchet MS"/>
              </a:rPr>
              <a:t>поща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200" spc="60" dirty="0">
                <a:solidFill>
                  <a:srgbClr val="FEFEFE"/>
                </a:solidFill>
                <a:latin typeface="Trebuchet MS"/>
                <a:cs typeface="Trebuchet MS"/>
              </a:rPr>
              <a:t>eli.</a:t>
            </a:r>
            <a:r>
              <a:rPr lang="en-US" sz="1200" spc="60" dirty="0">
                <a:solidFill>
                  <a:srgbClr val="FEFEFE"/>
                </a:solidFill>
                <a:latin typeface="Trebuchet MS"/>
                <a:cs typeface="Trebuchet MS"/>
              </a:rPr>
              <a:t>shubinova</a:t>
            </a:r>
            <a:r>
              <a:rPr sz="1200" spc="60" dirty="0">
                <a:solidFill>
                  <a:srgbClr val="FEFEFE"/>
                </a:solidFill>
                <a:latin typeface="Trebuchet MS"/>
                <a:cs typeface="Trebuchet MS"/>
              </a:rPr>
              <a:t>@</a:t>
            </a:r>
            <a:r>
              <a:rPr lang="en-US" sz="1200" spc="60" dirty="0">
                <a:solidFill>
                  <a:srgbClr val="FEFEFE"/>
                </a:solidFill>
                <a:latin typeface="Trebuchet MS"/>
                <a:cs typeface="Trebuchet MS"/>
              </a:rPr>
              <a:t>edu.mon.bg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0900" y="3400795"/>
            <a:ext cx="419100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910965" algn="l"/>
              </a:tabLst>
            </a:pPr>
            <a:r>
              <a:rPr sz="1650" b="1" spc="210" dirty="0">
                <a:solidFill>
                  <a:srgbClr val="FFFFFF"/>
                </a:solidFill>
                <a:latin typeface="Trebuchet MS"/>
                <a:cs typeface="Trebuchet MS"/>
              </a:rPr>
              <a:t>Моментна</a:t>
            </a:r>
            <a:r>
              <a:rPr sz="1650" b="1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b="1" spc="195" dirty="0">
                <a:solidFill>
                  <a:srgbClr val="FFFFFF"/>
                </a:solidFill>
                <a:latin typeface="Trebuchet MS"/>
                <a:cs typeface="Trebuchet MS"/>
              </a:rPr>
              <a:t>учителска</a:t>
            </a:r>
            <a:r>
              <a:rPr sz="1650" b="1" spc="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50" b="1" spc="180" dirty="0">
                <a:solidFill>
                  <a:srgbClr val="FFFFFF"/>
                </a:solidFill>
                <a:latin typeface="Trebuchet MS"/>
                <a:cs typeface="Trebuchet MS"/>
              </a:rPr>
              <a:t>дейност</a:t>
            </a:r>
            <a:r>
              <a:rPr sz="1650" b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sz="1650" spc="395" dirty="0">
                <a:solidFill>
                  <a:srgbClr val="FFFFFF"/>
                </a:solidFill>
                <a:latin typeface="Microsoft Sans Serif"/>
                <a:cs typeface="Microsoft Sans Serif"/>
              </a:rPr>
              <a:t></a:t>
            </a:r>
            <a:endParaRPr sz="165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4610" y="4018956"/>
            <a:ext cx="3883490" cy="5719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145" dirty="0">
                <a:solidFill>
                  <a:srgbClr val="FFFFFF"/>
                </a:solidFill>
                <a:latin typeface="Trebuchet MS"/>
                <a:cs typeface="Trebuchet MS"/>
              </a:rPr>
              <a:t>Училище</a:t>
            </a:r>
            <a:endParaRPr sz="1400" b="1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400" b="1" spc="85" dirty="0">
                <a:solidFill>
                  <a:srgbClr val="FEFEFE"/>
                </a:solidFill>
                <a:latin typeface="Trebuchet MS"/>
                <a:cs typeface="Trebuchet MS"/>
              </a:rPr>
              <a:t>ОУ</a:t>
            </a:r>
            <a:r>
              <a:rPr lang="bg-BG" sz="1400" b="1" spc="8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400" b="1" spc="85" dirty="0">
                <a:solidFill>
                  <a:srgbClr val="FEFEFE"/>
                </a:solidFill>
                <a:latin typeface="Trebuchet MS"/>
                <a:cs typeface="Trebuchet MS"/>
              </a:rPr>
              <a:t>"Св.Кл.Охридски"</a:t>
            </a:r>
            <a:r>
              <a:rPr sz="1400" b="1" spc="8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400" b="1" spc="160" dirty="0">
                <a:solidFill>
                  <a:srgbClr val="FEFEFE"/>
                </a:solidFill>
                <a:latin typeface="Trebuchet MS"/>
                <a:cs typeface="Trebuchet MS"/>
              </a:rPr>
              <a:t>–</a:t>
            </a:r>
            <a:r>
              <a:rPr sz="1400" b="1" spc="8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400" b="1" dirty="0">
                <a:solidFill>
                  <a:srgbClr val="FEFEFE"/>
                </a:solidFill>
                <a:latin typeface="Trebuchet MS"/>
                <a:cs typeface="Trebuchet MS"/>
              </a:rPr>
              <a:t>гр.</a:t>
            </a:r>
            <a:r>
              <a:rPr sz="1400" b="1" spc="8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400" b="1" spc="85" dirty="0">
                <a:solidFill>
                  <a:srgbClr val="FEFEFE"/>
                </a:solidFill>
                <a:latin typeface="Trebuchet MS"/>
                <a:cs typeface="Trebuchet MS"/>
              </a:rPr>
              <a:t>Хасково</a:t>
            </a:r>
            <a:endParaRPr sz="1400" b="1" dirty="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46700" y="4018956"/>
            <a:ext cx="3124200" cy="5411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45" dirty="0">
                <a:solidFill>
                  <a:srgbClr val="FFFFFF"/>
                </a:solidFill>
                <a:latin typeface="Trebuchet MS"/>
                <a:cs typeface="Trebuchet MS"/>
              </a:rPr>
              <a:t>Актуална</a:t>
            </a:r>
            <a:r>
              <a:rPr sz="1200" b="1" spc="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длъжност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400" b="1" spc="120" dirty="0" err="1">
                <a:solidFill>
                  <a:srgbClr val="FEFEFE"/>
                </a:solidFill>
                <a:latin typeface="Trebuchet MS"/>
                <a:cs typeface="Trebuchet MS"/>
              </a:rPr>
              <a:t>Старши</a:t>
            </a:r>
            <a:r>
              <a:rPr sz="1400" b="1" spc="3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400" b="1" spc="85" dirty="0" err="1">
                <a:solidFill>
                  <a:srgbClr val="FEFEFE"/>
                </a:solidFill>
                <a:latin typeface="Trebuchet MS"/>
                <a:cs typeface="Trebuchet MS"/>
              </a:rPr>
              <a:t>учител</a:t>
            </a:r>
            <a:r>
              <a:rPr lang="bg-BG" sz="1400" b="1" spc="85" dirty="0">
                <a:solidFill>
                  <a:srgbClr val="FEFEFE"/>
                </a:solidFill>
                <a:latin typeface="Trebuchet MS"/>
                <a:cs typeface="Trebuchet MS"/>
              </a:rPr>
              <a:t> по математика</a:t>
            </a:r>
            <a:endParaRPr sz="1400" b="1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1364" y="5265760"/>
            <a:ext cx="9951085" cy="9525"/>
          </a:xfrm>
          <a:custGeom>
            <a:avLst/>
            <a:gdLst/>
            <a:ahLst/>
            <a:cxnLst/>
            <a:rect l="l" t="t" r="r" b="b"/>
            <a:pathLst>
              <a:path w="9951085" h="9525">
                <a:moveTo>
                  <a:pt x="9950669" y="9522"/>
                </a:moveTo>
                <a:lnTo>
                  <a:pt x="0" y="9522"/>
                </a:lnTo>
                <a:lnTo>
                  <a:pt x="0" y="0"/>
                </a:lnTo>
                <a:lnTo>
                  <a:pt x="9950669" y="0"/>
                </a:lnTo>
                <a:lnTo>
                  <a:pt x="9950669" y="9522"/>
                </a:lnTo>
                <a:close/>
              </a:path>
            </a:pathLst>
          </a:custGeom>
          <a:solidFill>
            <a:srgbClr val="FFFFFF">
              <a:alpha val="321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58664" y="231067"/>
            <a:ext cx="15252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351915" algn="l"/>
              </a:tabLst>
            </a:pPr>
            <a:r>
              <a:rPr spc="195" dirty="0"/>
              <a:t>Дипломи</a:t>
            </a:r>
            <a:r>
              <a:rPr dirty="0"/>
              <a:t>	</a:t>
            </a:r>
            <a:r>
              <a:rPr b="0" spc="-450" dirty="0">
                <a:latin typeface="Microsoft Sans Serif"/>
                <a:cs typeface="Microsoft Sans Serif"/>
              </a:rPr>
              <a:t>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0900" y="1096290"/>
            <a:ext cx="2768600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Университет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Пловдивски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университет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"Паисий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Хилендарски"</a:t>
            </a:r>
            <a:r>
              <a:rPr sz="1200" spc="6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-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гр.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80" dirty="0">
                <a:solidFill>
                  <a:srgbClr val="FEFEFE"/>
                </a:solidFill>
                <a:latin typeface="Trebuchet MS"/>
                <a:cs typeface="Trebuchet MS"/>
              </a:rPr>
              <a:t>Пловдив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5231" y="1232239"/>
            <a:ext cx="2026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Образователна</a:t>
            </a:r>
            <a:r>
              <a:rPr sz="1200" b="1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степен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Висше</a:t>
            </a:r>
            <a:r>
              <a:rPr sz="1200" spc="2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(магистър)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7900" y="1189477"/>
            <a:ext cx="1788795" cy="5103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Специалност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bg-BG" sz="1200" spc="100" dirty="0">
                <a:solidFill>
                  <a:srgbClr val="FEFEFE"/>
                </a:solidFill>
                <a:latin typeface="Trebuchet MS"/>
                <a:cs typeface="Trebuchet MS"/>
              </a:rPr>
              <a:t>М</a:t>
            </a:r>
            <a:r>
              <a:rPr sz="1200" spc="100" dirty="0" err="1">
                <a:solidFill>
                  <a:srgbClr val="FEFEFE"/>
                </a:solidFill>
                <a:latin typeface="Trebuchet MS"/>
                <a:cs typeface="Trebuchet MS"/>
              </a:rPr>
              <a:t>атематика</a:t>
            </a:r>
            <a:r>
              <a:rPr lang="bg-BG" sz="1200" spc="10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10916" y="2109867"/>
            <a:ext cx="9198610" cy="9525"/>
          </a:xfrm>
          <a:custGeom>
            <a:avLst/>
            <a:gdLst/>
            <a:ahLst/>
            <a:cxnLst/>
            <a:rect l="l" t="t" r="r" b="b"/>
            <a:pathLst>
              <a:path w="9198610" h="9525">
                <a:moveTo>
                  <a:pt x="9198418" y="9522"/>
                </a:moveTo>
                <a:lnTo>
                  <a:pt x="0" y="9522"/>
                </a:lnTo>
                <a:lnTo>
                  <a:pt x="0" y="0"/>
                </a:lnTo>
                <a:lnTo>
                  <a:pt x="9198418" y="0"/>
                </a:lnTo>
                <a:lnTo>
                  <a:pt x="9198418" y="9522"/>
                </a:lnTo>
                <a:close/>
              </a:path>
            </a:pathLst>
          </a:custGeom>
          <a:solidFill>
            <a:srgbClr val="FFFFFF">
              <a:alpha val="321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0916" y="3510503"/>
            <a:ext cx="2768600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Университет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Пловдивски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университет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"Паисий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Хилендарски"</a:t>
            </a:r>
            <a:r>
              <a:rPr sz="1200" spc="6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-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гр.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80" dirty="0">
                <a:solidFill>
                  <a:srgbClr val="FEFEFE"/>
                </a:solidFill>
                <a:latin typeface="Trebuchet MS"/>
                <a:cs typeface="Trebuchet MS"/>
              </a:rPr>
              <a:t>Пловдив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72872" y="3510503"/>
            <a:ext cx="202628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35" dirty="0">
                <a:solidFill>
                  <a:srgbClr val="FFFFFF"/>
                </a:solidFill>
                <a:latin typeface="Trebuchet MS"/>
                <a:cs typeface="Trebuchet MS"/>
              </a:rPr>
              <a:t>Образователна</a:t>
            </a:r>
            <a:r>
              <a:rPr sz="1200" b="1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b="1" spc="95" dirty="0">
                <a:solidFill>
                  <a:srgbClr val="FFFFFF"/>
                </a:solidFill>
                <a:latin typeface="Trebuchet MS"/>
                <a:cs typeface="Trebuchet MS"/>
              </a:rPr>
              <a:t>степен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Висше</a:t>
            </a:r>
            <a:r>
              <a:rPr sz="1200" spc="2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70" dirty="0">
                <a:solidFill>
                  <a:srgbClr val="FEFEFE"/>
                </a:solidFill>
                <a:latin typeface="Trebuchet MS"/>
                <a:cs typeface="Trebuchet MS"/>
              </a:rPr>
              <a:t>(магистър)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34829" y="3510503"/>
            <a:ext cx="11690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Специалност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bg-BG" sz="1200" spc="90" dirty="0">
                <a:solidFill>
                  <a:srgbClr val="FEFEFE"/>
                </a:solidFill>
                <a:latin typeface="Trebuchet MS"/>
                <a:cs typeface="Trebuchet MS"/>
              </a:rPr>
              <a:t>И</a:t>
            </a:r>
            <a:r>
              <a:rPr sz="1200" spc="90" dirty="0" err="1">
                <a:solidFill>
                  <a:srgbClr val="FEFEFE"/>
                </a:solidFill>
                <a:latin typeface="Trebuchet MS"/>
                <a:cs typeface="Trebuchet MS"/>
              </a:rPr>
              <a:t>нформатика</a:t>
            </a:r>
            <a:endParaRPr sz="1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103755" algn="l"/>
              </a:tabLst>
            </a:pPr>
            <a:r>
              <a:rPr spc="215" dirty="0"/>
              <a:t>Квалификации</a:t>
            </a:r>
            <a:r>
              <a:rPr dirty="0"/>
              <a:t>	</a:t>
            </a:r>
            <a:r>
              <a:rPr b="0" spc="180" dirty="0">
                <a:latin typeface="Microsoft Sans Serif"/>
                <a:cs typeface="Microsoft Sans Serif"/>
              </a:rPr>
              <a:t>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0388" y="1019285"/>
            <a:ext cx="2668905" cy="97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Институция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110" dirty="0">
                <a:solidFill>
                  <a:srgbClr val="FEFEFE"/>
                </a:solidFill>
                <a:latin typeface="Trebuchet MS"/>
                <a:cs typeface="Trebuchet MS"/>
              </a:rPr>
              <a:t>Департамент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за</a:t>
            </a:r>
            <a:r>
              <a:rPr sz="1200" spc="4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информация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и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повишаване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квалификацията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на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учителите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-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гр.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14" dirty="0">
                <a:solidFill>
                  <a:srgbClr val="FEFEFE"/>
                </a:solidFill>
                <a:latin typeface="Trebuchet MS"/>
                <a:cs typeface="Trebuchet MS"/>
              </a:rPr>
              <a:t>Стара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Загора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23607" y="1980614"/>
            <a:ext cx="9198610" cy="5189855"/>
          </a:xfrm>
          <a:custGeom>
            <a:avLst/>
            <a:gdLst/>
            <a:ahLst/>
            <a:cxnLst/>
            <a:rect l="l" t="t" r="r" b="b"/>
            <a:pathLst>
              <a:path w="9198610" h="5189855">
                <a:moveTo>
                  <a:pt x="9198419" y="5180063"/>
                </a:moveTo>
                <a:lnTo>
                  <a:pt x="0" y="5180063"/>
                </a:lnTo>
                <a:lnTo>
                  <a:pt x="0" y="5189588"/>
                </a:lnTo>
                <a:lnTo>
                  <a:pt x="9198419" y="5189588"/>
                </a:lnTo>
                <a:lnTo>
                  <a:pt x="9198419" y="5180063"/>
                </a:lnTo>
                <a:close/>
              </a:path>
              <a:path w="9198610" h="5189855">
                <a:moveTo>
                  <a:pt x="9198419" y="2209152"/>
                </a:moveTo>
                <a:lnTo>
                  <a:pt x="0" y="2209152"/>
                </a:lnTo>
                <a:lnTo>
                  <a:pt x="0" y="2218664"/>
                </a:lnTo>
                <a:lnTo>
                  <a:pt x="9198419" y="2218664"/>
                </a:lnTo>
                <a:lnTo>
                  <a:pt x="9198419" y="2209152"/>
                </a:lnTo>
                <a:close/>
              </a:path>
              <a:path w="9198610" h="5189855">
                <a:moveTo>
                  <a:pt x="9198419" y="0"/>
                </a:moveTo>
                <a:lnTo>
                  <a:pt x="0" y="0"/>
                </a:lnTo>
                <a:lnTo>
                  <a:pt x="0" y="9525"/>
                </a:lnTo>
                <a:lnTo>
                  <a:pt x="9198419" y="9525"/>
                </a:lnTo>
                <a:lnTo>
                  <a:pt x="9198419" y="0"/>
                </a:lnTo>
                <a:close/>
              </a:path>
            </a:pathLst>
          </a:custGeom>
          <a:solidFill>
            <a:srgbClr val="FFFFFF">
              <a:alpha val="3215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5617" y="2723368"/>
            <a:ext cx="2668905" cy="97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5" dirty="0">
                <a:solidFill>
                  <a:srgbClr val="FFFFFF"/>
                </a:solidFill>
                <a:latin typeface="Trebuchet MS"/>
                <a:cs typeface="Trebuchet MS"/>
              </a:rPr>
              <a:t>Институция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110" dirty="0">
                <a:solidFill>
                  <a:srgbClr val="FEFEFE"/>
                </a:solidFill>
                <a:latin typeface="Trebuchet MS"/>
                <a:cs typeface="Trebuchet MS"/>
              </a:rPr>
              <a:t>Департамент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за</a:t>
            </a:r>
            <a:r>
              <a:rPr sz="1200" spc="4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информация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и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повишаване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квалификацията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на </a:t>
            </a: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учителите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-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FEFEFE"/>
                </a:solidFill>
                <a:latin typeface="Trebuchet MS"/>
                <a:cs typeface="Trebuchet MS"/>
              </a:rPr>
              <a:t>гр.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14" dirty="0">
                <a:solidFill>
                  <a:srgbClr val="FEFEFE"/>
                </a:solidFill>
                <a:latin typeface="Trebuchet MS"/>
                <a:cs typeface="Trebuchet MS"/>
              </a:rPr>
              <a:t>Стара</a:t>
            </a:r>
            <a:r>
              <a:rPr sz="1200" spc="5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Загора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7500" y="2803916"/>
            <a:ext cx="254254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50" dirty="0">
                <a:solidFill>
                  <a:srgbClr val="FFFFFF"/>
                </a:solidFill>
                <a:latin typeface="Trebuchet MS"/>
                <a:cs typeface="Trebuchet MS"/>
              </a:rPr>
              <a:t>Вид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95" dirty="0">
                <a:solidFill>
                  <a:srgbClr val="FEFEFE"/>
                </a:solidFill>
                <a:latin typeface="Trebuchet MS"/>
                <a:cs typeface="Trebuchet MS"/>
              </a:rPr>
              <a:t>Професионална</a:t>
            </a:r>
            <a:r>
              <a:rPr sz="1200" spc="2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>
                <a:solidFill>
                  <a:srgbClr val="FEFEFE"/>
                </a:solidFill>
                <a:latin typeface="Trebuchet MS"/>
                <a:cs typeface="Trebuchet MS"/>
              </a:rPr>
              <a:t>квалификация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13029" y="2689616"/>
            <a:ext cx="2056764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Специалност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Иновационни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практики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в </a:t>
            </a:r>
            <a:r>
              <a:rPr sz="1200" spc="85" dirty="0" err="1">
                <a:solidFill>
                  <a:srgbClr val="FEFEFE"/>
                </a:solidFill>
                <a:latin typeface="Trebuchet MS"/>
                <a:cs typeface="Trebuchet MS"/>
              </a:rPr>
              <a:t>образованието</a:t>
            </a:r>
            <a:r>
              <a:rPr lang="bg-BG" sz="1200" spc="8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4" name="object 7"/>
          <p:cNvSpPr txBox="1"/>
          <p:nvPr/>
        </p:nvSpPr>
        <p:spPr>
          <a:xfrm>
            <a:off x="4127500" y="972646"/>
            <a:ext cx="2542540" cy="10079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50" dirty="0">
                <a:solidFill>
                  <a:srgbClr val="FFFFFF"/>
                </a:solidFill>
                <a:latin typeface="Trebuchet MS"/>
                <a:cs typeface="Trebuchet MS"/>
              </a:rPr>
              <a:t>Вид</a:t>
            </a:r>
            <a:endParaRPr sz="12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1200" spc="95" dirty="0" err="1">
                <a:solidFill>
                  <a:srgbClr val="FEFEFE"/>
                </a:solidFill>
                <a:latin typeface="Trebuchet MS"/>
                <a:cs typeface="Trebuchet MS"/>
              </a:rPr>
              <a:t>Професионална</a:t>
            </a:r>
            <a:r>
              <a:rPr sz="1200" spc="2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90" dirty="0" err="1">
                <a:solidFill>
                  <a:srgbClr val="FEFEFE"/>
                </a:solidFill>
                <a:latin typeface="Trebuchet MS"/>
                <a:cs typeface="Trebuchet MS"/>
              </a:rPr>
              <a:t>квалификация</a:t>
            </a:r>
            <a:endParaRPr lang="en-US" sz="1200" spc="90" dirty="0">
              <a:solidFill>
                <a:srgbClr val="FEFEFE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lang="en-US" sz="1200" b="1" spc="90" dirty="0">
                <a:solidFill>
                  <a:srgbClr val="FEFEFE"/>
                </a:solidFill>
                <a:latin typeface="Trebuchet MS"/>
                <a:cs typeface="Trebuchet MS"/>
              </a:rPr>
              <a:t>I</a:t>
            </a:r>
            <a:r>
              <a:rPr lang="en-US" sz="1200" spc="9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lang="bg-BG" sz="1200" spc="90" dirty="0">
                <a:solidFill>
                  <a:srgbClr val="FEFEFE"/>
                </a:solidFill>
                <a:latin typeface="Trebuchet MS"/>
                <a:cs typeface="Trebuchet MS"/>
              </a:rPr>
              <a:t>ПКС (Първа професионално-квалификационна степен)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5" name="object 8"/>
          <p:cNvSpPr txBox="1"/>
          <p:nvPr/>
        </p:nvSpPr>
        <p:spPr>
          <a:xfrm>
            <a:off x="7632700" y="1050435"/>
            <a:ext cx="2056764" cy="966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20" dirty="0">
                <a:solidFill>
                  <a:srgbClr val="FFFFFF"/>
                </a:solidFill>
                <a:latin typeface="Trebuchet MS"/>
                <a:cs typeface="Trebuchet MS"/>
              </a:rPr>
              <a:t>Специалност</a:t>
            </a:r>
            <a:endParaRPr sz="1200" dirty="0">
              <a:latin typeface="Trebuchet MS"/>
              <a:cs typeface="Trebuchet MS"/>
            </a:endParaRPr>
          </a:p>
          <a:p>
            <a:pPr marL="12700" marR="5080">
              <a:lnSpc>
                <a:spcPct val="125000"/>
              </a:lnSpc>
              <a:spcBef>
                <a:spcPts val="595"/>
              </a:spcBef>
            </a:pPr>
            <a:r>
              <a:rPr sz="1200" spc="100" dirty="0">
                <a:solidFill>
                  <a:srgbClr val="FEFEFE"/>
                </a:solidFill>
                <a:latin typeface="Trebuchet MS"/>
                <a:cs typeface="Trebuchet MS"/>
              </a:rPr>
              <a:t>Иновационни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105" dirty="0">
                <a:solidFill>
                  <a:srgbClr val="FEFEFE"/>
                </a:solidFill>
                <a:latin typeface="Trebuchet MS"/>
                <a:cs typeface="Trebuchet MS"/>
              </a:rPr>
              <a:t>практики</a:t>
            </a:r>
            <a:r>
              <a:rPr sz="1200" spc="35" dirty="0">
                <a:solidFill>
                  <a:srgbClr val="FEFEFE"/>
                </a:solidFill>
                <a:latin typeface="Trebuchet MS"/>
                <a:cs typeface="Trebuchet MS"/>
              </a:rPr>
              <a:t> </a:t>
            </a:r>
            <a:r>
              <a:rPr sz="1200" spc="30" dirty="0">
                <a:solidFill>
                  <a:srgbClr val="FEFEFE"/>
                </a:solidFill>
                <a:latin typeface="Trebuchet MS"/>
                <a:cs typeface="Trebuchet MS"/>
              </a:rPr>
              <a:t>в </a:t>
            </a:r>
            <a:r>
              <a:rPr sz="1200" spc="85" dirty="0" err="1">
                <a:solidFill>
                  <a:srgbClr val="FEFEFE"/>
                </a:solidFill>
                <a:latin typeface="Trebuchet MS"/>
                <a:cs typeface="Trebuchet MS"/>
              </a:rPr>
              <a:t>об</a:t>
            </a:r>
            <a:r>
              <a:rPr lang="bg-BG" sz="1200" spc="85" dirty="0">
                <a:solidFill>
                  <a:srgbClr val="FEFEFE"/>
                </a:solidFill>
                <a:latin typeface="Trebuchet MS"/>
                <a:cs typeface="Trebuchet MS"/>
              </a:rPr>
              <a:t>учението по математика</a:t>
            </a:r>
            <a:endParaRPr sz="12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162102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EFEF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2218</TotalTime>
  <Words>139</Words>
  <Application>Microsoft Office PowerPoint</Application>
  <PresentationFormat>По избор</PresentationFormat>
  <Paragraphs>35</Paragraphs>
  <Slides>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3</vt:i4>
      </vt:variant>
    </vt:vector>
  </HeadingPairs>
  <TitlesOfParts>
    <vt:vector size="7" baseType="lpstr">
      <vt:lpstr>Calibri</vt:lpstr>
      <vt:lpstr>Microsoft Sans Serif</vt:lpstr>
      <vt:lpstr>Trebuchet MS</vt:lpstr>
      <vt:lpstr>Office Theme</vt:lpstr>
      <vt:lpstr>Ели Обренова Шубинова</vt:lpstr>
      <vt:lpstr>Дипломи </vt:lpstr>
      <vt:lpstr>Квалификации 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Ели Обренова Шубинова</dc:title>
  <dc:creator>Eli Obrenova</dc:creator>
  <cp:lastModifiedBy>Ели О. Шубинова</cp:lastModifiedBy>
  <cp:revision>24</cp:revision>
  <dcterms:created xsi:type="dcterms:W3CDTF">2026-09-03T11:11:36Z</dcterms:created>
  <dcterms:modified xsi:type="dcterms:W3CDTF">2026-09-09T06:40:30Z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2022-09-30T00:00:00Z</vt:filetime>
  </property>
  <property fmtid="{D5CDD505-2E9C-101B-9397-08002B2CF9AE}" pid="4" name="Creator">
    <vt:lpwstr>Chromium</vt:lpwstr>
  </property>
  <property fmtid="{D5CDD505-2E9C-101B-9397-08002B2CF9AE}" pid="5" name="LastSaved">
    <vt:filetime>2026-09-03T00:00:00Z</vt:filetime>
  </property>
  <property fmtid="{D5CDD505-2E9C-101B-9397-08002B2CF9AE}" pid="6" name="Producer">
    <vt:lpwstr>Skia/PDF m92</vt:lpwstr>
  </property>
</Properties>
</file>